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4" r:id="rId3"/>
    <p:sldId id="315" r:id="rId4"/>
    <p:sldId id="285" r:id="rId5"/>
    <p:sldId id="287" r:id="rId6"/>
    <p:sldId id="286" r:id="rId7"/>
    <p:sldId id="314" r:id="rId8"/>
    <p:sldId id="316" r:id="rId9"/>
    <p:sldId id="306" r:id="rId10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605" autoAdjust="0"/>
  </p:normalViewPr>
  <p:slideViewPr>
    <p:cSldViewPr>
      <p:cViewPr varScale="1">
        <p:scale>
          <a:sx n="45" d="100"/>
          <a:sy n="45" d="100"/>
        </p:scale>
        <p:origin x="20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schuman" userId="c548d053af910dbd" providerId="LiveId" clId="{09B4C5A8-2CCC-4D0A-A62A-1BB8EC51A09D}"/>
    <pc:docChg chg="custSel addSld modSld">
      <pc:chgData name="melissa schuman" userId="c548d053af910dbd" providerId="LiveId" clId="{09B4C5A8-2CCC-4D0A-A62A-1BB8EC51A09D}" dt="2017-10-04T07:38:14.464" v="1252" actId="20577"/>
      <pc:docMkLst>
        <pc:docMk/>
      </pc:docMkLst>
      <pc:sldChg chg="modSp">
        <pc:chgData name="melissa schuman" userId="c548d053af910dbd" providerId="LiveId" clId="{09B4C5A8-2CCC-4D0A-A62A-1BB8EC51A09D}" dt="2017-10-04T07:20:04.797" v="137" actId="20577"/>
        <pc:sldMkLst>
          <pc:docMk/>
          <pc:sldMk cId="0" sldId="287"/>
        </pc:sldMkLst>
        <pc:spChg chg="mod">
          <ac:chgData name="melissa schuman" userId="c548d053af910dbd" providerId="LiveId" clId="{09B4C5A8-2CCC-4D0A-A62A-1BB8EC51A09D}" dt="2017-10-04T07:20:04.797" v="137" actId="20577"/>
          <ac:spMkLst>
            <pc:docMk/>
            <pc:sldMk cId="0" sldId="287"/>
            <ac:spMk id="3" creationId="{00000000-0000-0000-0000-000000000000}"/>
          </ac:spMkLst>
        </pc:spChg>
      </pc:sldChg>
      <pc:sldChg chg="modSp">
        <pc:chgData name="melissa schuman" userId="c548d053af910dbd" providerId="LiveId" clId="{09B4C5A8-2CCC-4D0A-A62A-1BB8EC51A09D}" dt="2017-10-04T07:29:25.215" v="1043" actId="20577"/>
        <pc:sldMkLst>
          <pc:docMk/>
          <pc:sldMk cId="0" sldId="301"/>
        </pc:sldMkLst>
        <pc:spChg chg="mod">
          <ac:chgData name="melissa schuman" userId="c548d053af910dbd" providerId="LiveId" clId="{09B4C5A8-2CCC-4D0A-A62A-1BB8EC51A09D}" dt="2017-10-04T07:29:25.215" v="1043" actId="20577"/>
          <ac:spMkLst>
            <pc:docMk/>
            <pc:sldMk cId="0" sldId="301"/>
            <ac:spMk id="3" creationId="{00000000-0000-0000-0000-000000000000}"/>
          </ac:spMkLst>
        </pc:spChg>
      </pc:sldChg>
      <pc:sldChg chg="modSp">
        <pc:chgData name="melissa schuman" userId="c548d053af910dbd" providerId="LiveId" clId="{09B4C5A8-2CCC-4D0A-A62A-1BB8EC51A09D}" dt="2017-10-04T07:30:21.381" v="1044" actId="20577"/>
        <pc:sldMkLst>
          <pc:docMk/>
          <pc:sldMk cId="374177517" sldId="305"/>
        </pc:sldMkLst>
        <pc:spChg chg="mod">
          <ac:chgData name="melissa schuman" userId="c548d053af910dbd" providerId="LiveId" clId="{09B4C5A8-2CCC-4D0A-A62A-1BB8EC51A09D}" dt="2017-10-04T07:30:21.381" v="1044" actId="20577"/>
          <ac:spMkLst>
            <pc:docMk/>
            <pc:sldMk cId="374177517" sldId="305"/>
            <ac:spMk id="3" creationId="{00000000-0000-0000-0000-000000000000}"/>
          </ac:spMkLst>
        </pc:spChg>
      </pc:sldChg>
      <pc:sldChg chg="modSp">
        <pc:chgData name="melissa schuman" userId="c548d053af910dbd" providerId="LiveId" clId="{09B4C5A8-2CCC-4D0A-A62A-1BB8EC51A09D}" dt="2017-10-04T07:31:36.670" v="1070" actId="20577"/>
        <pc:sldMkLst>
          <pc:docMk/>
          <pc:sldMk cId="1474890497" sldId="308"/>
        </pc:sldMkLst>
        <pc:spChg chg="mod">
          <ac:chgData name="melissa schuman" userId="c548d053af910dbd" providerId="LiveId" clId="{09B4C5A8-2CCC-4D0A-A62A-1BB8EC51A09D}" dt="2017-10-04T07:31:36.670" v="1070" actId="20577"/>
          <ac:spMkLst>
            <pc:docMk/>
            <pc:sldMk cId="1474890497" sldId="308"/>
            <ac:spMk id="3" creationId="{00000000-0000-0000-0000-000000000000}"/>
          </ac:spMkLst>
        </pc:spChg>
      </pc:sldChg>
      <pc:sldChg chg="modSp">
        <pc:chgData name="melissa schuman" userId="c548d053af910dbd" providerId="LiveId" clId="{09B4C5A8-2CCC-4D0A-A62A-1BB8EC51A09D}" dt="2017-10-04T07:38:14.464" v="1252" actId="20577"/>
        <pc:sldMkLst>
          <pc:docMk/>
          <pc:sldMk cId="1968663249" sldId="311"/>
        </pc:sldMkLst>
        <pc:spChg chg="mod">
          <ac:chgData name="melissa schuman" userId="c548d053af910dbd" providerId="LiveId" clId="{09B4C5A8-2CCC-4D0A-A62A-1BB8EC51A09D}" dt="2017-10-04T07:34:40.421" v="1094" actId="20577"/>
          <ac:spMkLst>
            <pc:docMk/>
            <pc:sldMk cId="1968663249" sldId="311"/>
            <ac:spMk id="2" creationId="{00000000-0000-0000-0000-000000000000}"/>
          </ac:spMkLst>
        </pc:spChg>
        <pc:spChg chg="mod">
          <ac:chgData name="melissa schuman" userId="c548d053af910dbd" providerId="LiveId" clId="{09B4C5A8-2CCC-4D0A-A62A-1BB8EC51A09D}" dt="2017-10-04T07:38:14.464" v="1252" actId="20577"/>
          <ac:spMkLst>
            <pc:docMk/>
            <pc:sldMk cId="1968663249" sldId="311"/>
            <ac:spMk id="3" creationId="{00000000-0000-0000-0000-000000000000}"/>
          </ac:spMkLst>
        </pc:spChg>
      </pc:sldChg>
      <pc:sldChg chg="modSp">
        <pc:chgData name="melissa schuman" userId="c548d053af910dbd" providerId="LiveId" clId="{09B4C5A8-2CCC-4D0A-A62A-1BB8EC51A09D}" dt="2017-10-04T07:36:27.905" v="1177" actId="20577"/>
        <pc:sldMkLst>
          <pc:docMk/>
          <pc:sldMk cId="871906664" sldId="312"/>
        </pc:sldMkLst>
        <pc:spChg chg="mod">
          <ac:chgData name="melissa schuman" userId="c548d053af910dbd" providerId="LiveId" clId="{09B4C5A8-2CCC-4D0A-A62A-1BB8EC51A09D}" dt="2017-10-04T07:36:27.905" v="1177" actId="20577"/>
          <ac:spMkLst>
            <pc:docMk/>
            <pc:sldMk cId="871906664" sldId="312"/>
            <ac:spMk id="3" creationId="{981014F0-2D3D-4BB1-8C8E-A40E97014A2E}"/>
          </ac:spMkLst>
        </pc:spChg>
      </pc:sldChg>
      <pc:sldChg chg="modSp add modNotesTx">
        <pc:chgData name="melissa schuman" userId="c548d053af910dbd" providerId="LiveId" clId="{09B4C5A8-2CCC-4D0A-A62A-1BB8EC51A09D}" dt="2017-10-04T07:28:44.775" v="1027" actId="20577"/>
        <pc:sldMkLst>
          <pc:docMk/>
          <pc:sldMk cId="2743017616" sldId="314"/>
        </pc:sldMkLst>
        <pc:spChg chg="mod">
          <ac:chgData name="melissa schuman" userId="c548d053af910dbd" providerId="LiveId" clId="{09B4C5A8-2CCC-4D0A-A62A-1BB8EC51A09D}" dt="2017-10-04T07:19:59.305" v="133"/>
          <ac:spMkLst>
            <pc:docMk/>
            <pc:sldMk cId="2743017616" sldId="314"/>
            <ac:spMk id="3" creationId="{0806ED6A-13F6-4B2C-BA38-C9DDD911ED2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84C49-D094-4854-A897-94E82BAF93D8}" type="datetimeFigureOut">
              <a:rPr lang="nl-NL" smtClean="0"/>
              <a:pPr/>
              <a:t>5-10-2018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D3038-E17B-4C8A-97CC-C437BB57B2B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09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ADE7D-5E20-4148-8CA8-5822C8D78473}" type="datetimeFigureOut">
              <a:rPr lang="nl-NL" smtClean="0"/>
              <a:pPr/>
              <a:t>5-10-2018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27421-3E6F-4632-AEE8-14405EC170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70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7421-3E6F-4632-AEE8-14405EC1707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90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7421-3E6F-4632-AEE8-14405EC1707F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314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totale vezelstructuur</a:t>
            </a:r>
            <a:r>
              <a:rPr lang="nl-NL" baseline="0" dirty="0"/>
              <a:t> van de spier word door bindweefsel bij een gehouden. </a:t>
            </a:r>
          </a:p>
          <a:p>
            <a:r>
              <a:rPr lang="nl-NL" baseline="0" dirty="0"/>
              <a:t>Door hakken en slaan of met enzymen word  het mals ( zoals marineren)</a:t>
            </a:r>
          </a:p>
          <a:p>
            <a:endParaRPr lang="nl-NL" baseline="0" dirty="0"/>
          </a:p>
          <a:p>
            <a:r>
              <a:rPr lang="nl-NL" baseline="0" dirty="0"/>
              <a:t>Bindweefsel </a:t>
            </a:r>
            <a:r>
              <a:rPr lang="nl-NL" baseline="0" dirty="0">
                <a:sym typeface="Wingdings" panose="05000000000000000000" pitchFamily="2" charset="2"/>
              </a:rPr>
              <a:t> eiwit samengesteld uit blauwachtig, witte collageen en uit het gele </a:t>
            </a:r>
            <a:r>
              <a:rPr lang="nl-NL" baseline="0" dirty="0" err="1">
                <a:sym typeface="Wingdings" panose="05000000000000000000" pitchFamily="2" charset="2"/>
              </a:rPr>
              <a:t>elastine</a:t>
            </a:r>
            <a:r>
              <a:rPr lang="nl-NL" baseline="0" dirty="0">
                <a:sym typeface="Wingdings" panose="05000000000000000000" pitchFamily="2" charset="2"/>
              </a:rPr>
              <a:t>  ontstaat door veelvuldig gebruik van de spieren, is taai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7421-3E6F-4632-AEE8-14405EC1707F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97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/>
              <a:t>Vet is verdeeld als lagen en zit tussen het spierweefsel.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7421-3E6F-4632-AEE8-14405EC1707F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00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Zie pagina 217</a:t>
            </a:r>
          </a:p>
          <a:p>
            <a:endParaRPr lang="nl-NL" dirty="0"/>
          </a:p>
          <a:p>
            <a:r>
              <a:rPr lang="nl-NL" dirty="0"/>
              <a:t>Spierbundels liggen netjes naast elkaar en strekken zich uit over de gehele lengte van spier.</a:t>
            </a:r>
            <a:r>
              <a:rPr lang="nl-NL" baseline="0" dirty="0"/>
              <a:t> Als vlees met de draad mee gesneden wordt dan is het vlees taai bij het eten. Daarom moet vlees loodrecht op de vezel gesneden worden.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7421-3E6F-4632-AEE8-14405EC1707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311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Actine en myosine (50% van het vleeseiwit). </a:t>
            </a:r>
            <a:r>
              <a:rPr lang="nl-NL" dirty="0" err="1"/>
              <a:t>Actinemyosinecompex</a:t>
            </a:r>
            <a:r>
              <a:rPr lang="nl-NL" dirty="0"/>
              <a:t> dat verantwoordelijk is voor het samentrekken van de spieren. </a:t>
            </a:r>
          </a:p>
          <a:p>
            <a:endParaRPr lang="nl-NL" dirty="0"/>
          </a:p>
          <a:p>
            <a:r>
              <a:rPr lang="nl-NL" dirty="0" err="1"/>
              <a:t>Myoglobine</a:t>
            </a:r>
            <a:r>
              <a:rPr lang="nl-NL" dirty="0"/>
              <a:t> (30% van het vleeseiwit) het eiwit dat een belangrijke functie vervult bij de zuurstofoverdracht in de spier en het vlees zijn roze tot rode kleur geeft. (hoe meer </a:t>
            </a:r>
          </a:p>
          <a:p>
            <a:r>
              <a:rPr lang="nl-NL" dirty="0"/>
              <a:t>activiteit hoe donkerder het van kleur wordt. Denk aan een kip met korte bewegingen, roze vlees, denk aan een rund met grote bewegingen, roder vlees).</a:t>
            </a:r>
          </a:p>
          <a:p>
            <a:endParaRPr lang="nl-NL" dirty="0"/>
          </a:p>
          <a:p>
            <a:r>
              <a:rPr lang="nl-NL" dirty="0"/>
              <a:t>Collageen en </a:t>
            </a:r>
            <a:r>
              <a:rPr lang="nl-NL" dirty="0" err="1"/>
              <a:t>elastine</a:t>
            </a:r>
            <a:r>
              <a:rPr lang="nl-NL" dirty="0"/>
              <a:t> (15% van he vleeseiwit).  Collageen is een belangrijke bouwsteen van het bindweefsel en bindt de spiervezels samen tot een spierbundel. </a:t>
            </a:r>
            <a:r>
              <a:rPr lang="nl-NL" dirty="0" err="1"/>
              <a:t>Elastine</a:t>
            </a:r>
            <a:r>
              <a:rPr lang="nl-NL" dirty="0"/>
              <a:t> is de andere bouwsteen van het bindweefseleiwit en geeft het bindweefsel zijn elasticiteit.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7421-3E6F-4632-AEE8-14405EC1707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69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645BEF-67F2-416C-BBE4-0CA3E6E9142C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F1E5D1-297A-4862-94DA-78793C1E9DE6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A439B0-D9EE-4D09-B706-043E5D3ADEDA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8CDFFE-AB9F-4668-A057-A53140CE481D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6850D1-31D4-485F-BFB6-45EB81F09D53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3E3459-9311-4B9E-828F-EB475ED001F1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F2FF2E-B114-48D8-9651-53CD55D34CF2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C3CEB7-D295-4077-8C0B-CC346C91CD66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29945C-D626-497C-B325-306BC59522B4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BF24D-A7FC-4C81-9362-C99864A74465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AA2E-0053-4231-84B8-0F9C0E334AFF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Arial" pitchFamily="34" charset="0"/>
                <a:cs typeface="Arial" pitchFamily="34" charset="0"/>
              </a:rPr>
              <a:t>Basis voedingsmiddelen</a:t>
            </a:r>
          </a:p>
          <a:p>
            <a:r>
              <a:rPr lang="nl-NL" sz="4000" b="1" dirty="0">
                <a:latin typeface="Arial" pitchFamily="34" charset="0"/>
                <a:cs typeface="Arial" pitchFamily="34" charset="0"/>
              </a:rPr>
              <a:t>Les Vlees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7D23-6432-4CAC-B20D-2C97A8CBBABC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 smtClean="0">
                <a:latin typeface="+mj-lt"/>
              </a:rPr>
              <a:t>Inhoud</a:t>
            </a:r>
            <a:endParaRPr lang="nl-NL" b="0" dirty="0">
              <a:latin typeface="+mj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Vragenlijst kaas, yoghurt en boter</a:t>
            </a:r>
          </a:p>
          <a:p>
            <a:pPr>
              <a:buFontTx/>
              <a:buChar char="-"/>
            </a:pPr>
            <a:r>
              <a:rPr lang="nl-NL" dirty="0" smtClean="0"/>
              <a:t>Vlees en vleesproducten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9B0-D9EE-4D09-B706-043E5D3ADEDA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54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halvarine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9B0-D9EE-4D09-B706-043E5D3ADEDA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09" y="2348880"/>
            <a:ext cx="7723452" cy="27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 smtClean="0">
                <a:latin typeface="+mn-lt"/>
              </a:rPr>
              <a:t>Vlees en Vleeswaren</a:t>
            </a:r>
            <a:endParaRPr lang="nl-NL" b="0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Wat </a:t>
            </a:r>
            <a:r>
              <a:rPr lang="nl-NL" dirty="0"/>
              <a:t>verstaan we onder </a:t>
            </a:r>
            <a:r>
              <a:rPr lang="nl-NL" dirty="0" smtClean="0"/>
              <a:t>vlees?</a:t>
            </a:r>
          </a:p>
          <a:p>
            <a:pPr marL="0" indent="0"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	</a:t>
            </a:r>
          </a:p>
          <a:p>
            <a:r>
              <a:rPr lang="nl-NL" dirty="0" smtClean="0"/>
              <a:t>Verschillende </a:t>
            </a:r>
            <a:r>
              <a:rPr lang="nl-NL" dirty="0"/>
              <a:t>soorten </a:t>
            </a:r>
            <a:r>
              <a:rPr lang="nl-NL" dirty="0" smtClean="0"/>
              <a:t>vlees: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 marL="0" indent="0">
              <a:spcBef>
                <a:spcPts val="0"/>
              </a:spcBef>
              <a:buNone/>
              <a:defRPr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9B0-D9EE-4D09-B706-043E5D3ADEDA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4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>
                <a:latin typeface="+mn-lt"/>
              </a:rPr>
              <a:t>Vlees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5400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dirty="0" smtClean="0"/>
              <a:t>dwarsgestreepte spiervezels</a:t>
            </a:r>
            <a:br>
              <a:rPr lang="nl-NL" dirty="0" smtClean="0"/>
            </a:br>
            <a:endParaRPr lang="nl-NL" dirty="0" smtClean="0"/>
          </a:p>
          <a:p>
            <a:pPr>
              <a:defRPr/>
            </a:pPr>
            <a:r>
              <a:rPr lang="nl-NL" dirty="0" smtClean="0"/>
              <a:t>Bindweefsel</a:t>
            </a:r>
            <a:br>
              <a:rPr lang="nl-NL" dirty="0" smtClean="0"/>
            </a:br>
            <a:r>
              <a:rPr lang="nl-NL" dirty="0" smtClean="0"/>
              <a:t>- dun, netachtig, soms verhard</a:t>
            </a:r>
            <a:br>
              <a:rPr lang="nl-NL" dirty="0" smtClean="0"/>
            </a:br>
            <a:endParaRPr lang="nl-NL" dirty="0" smtClean="0"/>
          </a:p>
          <a:p>
            <a:pPr>
              <a:defRPr/>
            </a:pPr>
            <a:r>
              <a:rPr lang="nl-NL" dirty="0" smtClean="0"/>
              <a:t>Vetweefsel</a:t>
            </a:r>
            <a:endParaRPr lang="nl-NL" dirty="0"/>
          </a:p>
          <a:p>
            <a:pPr lvl="1">
              <a:defRPr/>
            </a:pPr>
            <a:r>
              <a:rPr lang="nl-NL" dirty="0" smtClean="0"/>
              <a:t>Rondom organen</a:t>
            </a:r>
          </a:p>
          <a:p>
            <a:pPr lvl="1">
              <a:defRPr/>
            </a:pPr>
            <a:r>
              <a:rPr lang="nl-NL" dirty="0" smtClean="0"/>
              <a:t>Vlak onder de huid</a:t>
            </a:r>
          </a:p>
          <a:p>
            <a:pPr lvl="1">
              <a:defRPr/>
            </a:pPr>
            <a:r>
              <a:rPr lang="nl-NL" dirty="0" smtClean="0"/>
              <a:t>Ophopingen </a:t>
            </a:r>
          </a:p>
          <a:p>
            <a:pPr lvl="1">
              <a:defRPr/>
            </a:pPr>
            <a:r>
              <a:rPr lang="nl-NL" dirty="0" smtClean="0"/>
              <a:t>Geaderd vlees</a:t>
            </a:r>
          </a:p>
          <a:p>
            <a:pPr marL="0" indent="0">
              <a:buNone/>
              <a:defRPr/>
            </a:pPr>
            <a:endParaRPr lang="nl-NL" dirty="0"/>
          </a:p>
          <a:p>
            <a:pPr marL="457200" lvl="1" indent="0">
              <a:buNone/>
              <a:defRPr/>
            </a:pPr>
            <a:endParaRPr lang="nl-NL" dirty="0"/>
          </a:p>
          <a:p>
            <a:pPr lvl="1">
              <a:defRPr/>
            </a:pPr>
            <a:endParaRPr lang="nl-NL" dirty="0"/>
          </a:p>
          <a:p>
            <a:pPr lvl="1">
              <a:defRPr/>
            </a:pPr>
            <a:endParaRPr lang="nl-NL" dirty="0"/>
          </a:p>
          <a:p>
            <a:pPr lvl="1">
              <a:defRPr/>
            </a:pPr>
            <a:endParaRPr lang="nl-NL" dirty="0"/>
          </a:p>
          <a:p>
            <a:pPr lvl="1"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 lvl="3"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9B0-D9EE-4D09-B706-043E5D3ADEDA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71592" y="764704"/>
            <a:ext cx="3672408" cy="5129182"/>
          </a:xfrm>
        </p:spPr>
        <p:txBody>
          <a:bodyPr>
            <a:normAutofit/>
          </a:bodyPr>
          <a:lstStyle/>
          <a:p>
            <a:r>
              <a:rPr lang="nl-NL" dirty="0"/>
              <a:t>Spierbundel</a:t>
            </a:r>
          </a:p>
          <a:p>
            <a:pPr lvl="1"/>
            <a:r>
              <a:rPr lang="nl-NL" dirty="0"/>
              <a:t>Bindweefsel</a:t>
            </a:r>
          </a:p>
          <a:p>
            <a:pPr lvl="1"/>
            <a:r>
              <a:rPr lang="nl-NL" dirty="0"/>
              <a:t>Spiervezel</a:t>
            </a:r>
          </a:p>
          <a:p>
            <a:pPr lvl="1"/>
            <a:r>
              <a:rPr lang="nl-NL" dirty="0"/>
              <a:t>Pees</a:t>
            </a:r>
          </a:p>
          <a:p>
            <a:pPr lvl="1"/>
            <a:endParaRPr lang="nl-NL" dirty="0"/>
          </a:p>
          <a:p>
            <a:r>
              <a:rPr lang="nl-NL" dirty="0"/>
              <a:t>Spiervezel</a:t>
            </a:r>
          </a:p>
          <a:p>
            <a:endParaRPr lang="nl-NL" dirty="0"/>
          </a:p>
          <a:p>
            <a:r>
              <a:rPr lang="nl-NL" dirty="0"/>
              <a:t>Dwars- en, lengtedoorsnede   </a:t>
            </a:r>
          </a:p>
          <a:p>
            <a:pPr marL="0" indent="0">
              <a:buNone/>
            </a:pPr>
            <a:r>
              <a:rPr lang="nl-NL" dirty="0"/>
              <a:t>    vezel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9B0-D9EE-4D09-B706-043E5D3ADEDA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1"/>
            <a:ext cx="5391605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69C34-6826-4766-B3D4-27C533ABD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06ED6A-13F6-4B2C-BA38-C9DDD911E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980728"/>
            <a:ext cx="8244408" cy="574074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nl-NL" b="1" dirty="0"/>
              <a:t>Spierweefsel: </a:t>
            </a:r>
          </a:p>
          <a:p>
            <a:pPr>
              <a:defRPr/>
            </a:pPr>
            <a:r>
              <a:rPr lang="nl-NL" dirty="0"/>
              <a:t>20% bindweefsel</a:t>
            </a:r>
          </a:p>
          <a:p>
            <a:pPr>
              <a:defRPr/>
            </a:pPr>
            <a:r>
              <a:rPr lang="nl-NL" dirty="0"/>
              <a:t>30% Pigmenteiwitten (de rode kleurstof)</a:t>
            </a:r>
          </a:p>
          <a:p>
            <a:pPr>
              <a:defRPr/>
            </a:pPr>
            <a:r>
              <a:rPr lang="nl-NL" dirty="0"/>
              <a:t>50 % Spiervezels:</a:t>
            </a:r>
          </a:p>
          <a:p>
            <a:pPr lvl="1">
              <a:defRPr/>
            </a:pPr>
            <a:r>
              <a:rPr lang="nl-NL" dirty="0"/>
              <a:t>18-20% </a:t>
            </a:r>
            <a:r>
              <a:rPr lang="nl-NL" dirty="0" smtClean="0"/>
              <a:t>eiwit</a:t>
            </a:r>
            <a:endParaRPr lang="nl-NL" dirty="0"/>
          </a:p>
          <a:p>
            <a:pPr lvl="2">
              <a:defRPr/>
            </a:pPr>
            <a:r>
              <a:rPr lang="nl-NL" dirty="0" smtClean="0"/>
              <a:t>actine </a:t>
            </a:r>
            <a:r>
              <a:rPr lang="nl-NL" dirty="0"/>
              <a:t>&amp; </a:t>
            </a:r>
            <a:r>
              <a:rPr lang="nl-NL" dirty="0" smtClean="0"/>
              <a:t>myosine</a:t>
            </a:r>
          </a:p>
          <a:p>
            <a:pPr lvl="2">
              <a:defRPr/>
            </a:pPr>
            <a:r>
              <a:rPr lang="nl-NL" dirty="0" err="1" smtClean="0"/>
              <a:t>myoglobine</a:t>
            </a:r>
            <a:endParaRPr lang="nl-NL" dirty="0" smtClean="0"/>
          </a:p>
          <a:p>
            <a:pPr lvl="2">
              <a:defRPr/>
            </a:pPr>
            <a:r>
              <a:rPr lang="nl-NL" dirty="0" smtClean="0"/>
              <a:t>collageen </a:t>
            </a:r>
            <a:r>
              <a:rPr lang="nl-NL" dirty="0"/>
              <a:t>en </a:t>
            </a:r>
            <a:r>
              <a:rPr lang="nl-NL" dirty="0" err="1" smtClean="0"/>
              <a:t>elastine</a:t>
            </a:r>
            <a:endParaRPr lang="nl-NL" dirty="0"/>
          </a:p>
          <a:p>
            <a:pPr lvl="1">
              <a:defRPr/>
            </a:pPr>
            <a:r>
              <a:rPr lang="nl-NL" dirty="0"/>
              <a:t>2-3% vet </a:t>
            </a:r>
            <a:r>
              <a:rPr lang="nl-NL" dirty="0" smtClean="0"/>
              <a:t>en </a:t>
            </a:r>
            <a:r>
              <a:rPr lang="nl-NL" dirty="0"/>
              <a:t>suiker</a:t>
            </a:r>
          </a:p>
          <a:p>
            <a:pPr lvl="1">
              <a:defRPr/>
            </a:pPr>
            <a:r>
              <a:rPr lang="nl-NL" dirty="0" smtClean="0"/>
              <a:t>1-2</a:t>
            </a:r>
            <a:r>
              <a:rPr lang="nl-NL" dirty="0"/>
              <a:t>% </a:t>
            </a:r>
            <a:r>
              <a:rPr lang="nl-NL" dirty="0" smtClean="0"/>
              <a:t>zouten, vitaminen en mineralen</a:t>
            </a:r>
          </a:p>
          <a:p>
            <a:pPr lvl="2">
              <a:defRPr/>
            </a:pPr>
            <a:r>
              <a:rPr lang="nl-NL" dirty="0" smtClean="0"/>
              <a:t>Vitamine B1, B6, B12</a:t>
            </a:r>
          </a:p>
          <a:p>
            <a:pPr lvl="2">
              <a:defRPr/>
            </a:pPr>
            <a:r>
              <a:rPr lang="nl-NL" dirty="0" err="1" smtClean="0"/>
              <a:t>Vitamene</a:t>
            </a:r>
            <a:r>
              <a:rPr lang="nl-NL" dirty="0" smtClean="0"/>
              <a:t> A, D en E</a:t>
            </a:r>
          </a:p>
          <a:p>
            <a:pPr lvl="2">
              <a:defRPr/>
            </a:pPr>
            <a:r>
              <a:rPr lang="nl-NL" dirty="0" err="1" smtClean="0"/>
              <a:t>Ijzer</a:t>
            </a:r>
            <a:r>
              <a:rPr lang="nl-NL" dirty="0" smtClean="0"/>
              <a:t>, chroom, zink en selenium</a:t>
            </a:r>
            <a:r>
              <a:rPr lang="nl-NL" dirty="0" smtClean="0"/>
              <a:t> </a:t>
            </a:r>
            <a:endParaRPr lang="nl-NL" dirty="0"/>
          </a:p>
          <a:p>
            <a:pPr lvl="1">
              <a:defRPr/>
            </a:pPr>
            <a:r>
              <a:rPr lang="nl-NL" dirty="0" smtClean="0"/>
              <a:t>de </a:t>
            </a:r>
            <a:r>
              <a:rPr lang="nl-NL" dirty="0"/>
              <a:t>rest is </a:t>
            </a:r>
            <a:r>
              <a:rPr lang="nl-NL" dirty="0" smtClean="0"/>
              <a:t>water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F40371-D324-4DE1-A9E4-A0175AA5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9B0-D9EE-4D09-B706-043E5D3ADEDA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D64901-E4D2-4E49-BC39-1AD427B8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0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Spiervezels</a:t>
            </a:r>
            <a:r>
              <a:rPr lang="nl-NL" dirty="0"/>
              <a:t>:</a:t>
            </a:r>
          </a:p>
          <a:p>
            <a:r>
              <a:rPr lang="nl-NL" dirty="0"/>
              <a:t>18-20% </a:t>
            </a:r>
            <a:r>
              <a:rPr lang="nl-NL" dirty="0" smtClean="0"/>
              <a:t>eiwit</a:t>
            </a:r>
            <a:br>
              <a:rPr lang="nl-NL" dirty="0" smtClean="0"/>
            </a:br>
            <a:endParaRPr lang="nl-NL" dirty="0"/>
          </a:p>
          <a:p>
            <a:pPr lvl="1"/>
            <a:r>
              <a:rPr lang="nl-NL" b="1" dirty="0" smtClean="0"/>
              <a:t>Actine </a:t>
            </a:r>
            <a:r>
              <a:rPr lang="nl-NL" b="1" dirty="0"/>
              <a:t>&amp; </a:t>
            </a:r>
            <a:r>
              <a:rPr lang="nl-NL" b="1" dirty="0" smtClean="0"/>
              <a:t>myosine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Samentrekken van spieren</a:t>
            </a:r>
            <a:br>
              <a:rPr lang="nl-NL" dirty="0" smtClean="0"/>
            </a:br>
            <a:endParaRPr lang="nl-NL" dirty="0"/>
          </a:p>
          <a:p>
            <a:pPr lvl="1"/>
            <a:r>
              <a:rPr lang="nl-NL" b="1" dirty="0" err="1" smtClean="0"/>
              <a:t>Myoglobine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zuurstofoverdracht + rode kleur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lvl="1"/>
            <a:r>
              <a:rPr lang="nl-NL" b="1" dirty="0"/>
              <a:t>collageen en </a:t>
            </a:r>
            <a:r>
              <a:rPr lang="nl-NL" b="1" dirty="0" err="1" smtClean="0"/>
              <a:t>elastine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bouwsteen bindweefsel, bundelt spieren samen en zorgt voor elasticiteit. 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9B0-D9EE-4D09-B706-043E5D3ADEDA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9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Vleesproducten…..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9B0-D9EE-4D09-B706-043E5D3ADEDA}" type="datetime1">
              <a:rPr lang="nl-NL" smtClean="0"/>
              <a:pPr/>
              <a:t>5-10-2018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08CA-A037-474B-AA6E-6C7C048F3532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8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367</Words>
  <Application>Microsoft Office PowerPoint</Application>
  <PresentationFormat>Diavoorstelling (4:3)</PresentationFormat>
  <Paragraphs>98</Paragraphs>
  <Slides>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Kantoorthema</vt:lpstr>
      <vt:lpstr>PowerPoint-presentatie</vt:lpstr>
      <vt:lpstr>Inhoud</vt:lpstr>
      <vt:lpstr>PowerPoint-presentatie</vt:lpstr>
      <vt:lpstr>Vlees en Vleeswaren</vt:lpstr>
      <vt:lpstr>Vlees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Theuws</cp:lastModifiedBy>
  <cp:revision>116</cp:revision>
  <cp:lastPrinted>2016-10-04T16:15:20Z</cp:lastPrinted>
  <dcterms:created xsi:type="dcterms:W3CDTF">2013-11-15T15:05:42Z</dcterms:created>
  <dcterms:modified xsi:type="dcterms:W3CDTF">2018-10-05T08:46:42Z</dcterms:modified>
</cp:coreProperties>
</file>